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0" r:id="rId115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15" Type="http://schemas.openxmlformats.org/officeDocument/2006/relationships/slide" Target="slides/slide45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20.png>
</file>

<file path=ppt/media/image121.png>
</file>

<file path=ppt/media/image125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2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Google Shape;404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44" name="Google Shape;4044;p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25.png"/><Relationship Id="rId4" Type="http://schemas.openxmlformats.org/officeDocument/2006/relationships/image" Target="../media/image121.png"/><Relationship Id="rId5" Type="http://schemas.openxmlformats.org/officeDocument/2006/relationships/image" Target="../media/image120.png"/></Relationships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045" name="Shape 4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6" name="Google Shape;4046;p601"/>
          <p:cNvSpPr txBox="1"/>
          <p:nvPr>
            <p:ph type="title"/>
          </p:nvPr>
        </p:nvSpPr>
        <p:spPr>
          <a:xfrm>
            <a:off x="3040650" y="1057999"/>
            <a:ext cx="30627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zh-CN" sz="2700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Technology Overview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47" name="Google Shape;4047;p6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521458" cy="1892759"/>
          </a:xfrm>
          <a:prstGeom prst="rect">
            <a:avLst/>
          </a:prstGeom>
          <a:noFill/>
          <a:ln>
            <a:noFill/>
          </a:ln>
        </p:spPr>
      </p:pic>
      <p:sp>
        <p:nvSpPr>
          <p:cNvPr id="4048" name="Google Shape;4048;p601"/>
          <p:cNvSpPr txBox="1"/>
          <p:nvPr/>
        </p:nvSpPr>
        <p:spPr>
          <a:xfrm>
            <a:off x="662787" y="1664494"/>
            <a:ext cx="3052200" cy="29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000">
            <a:spAutoFit/>
          </a:bodyPr>
          <a:lstStyle/>
          <a:p>
            <a:pPr indent="0" lvl="0" marL="12700" marR="25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We compared two or more variations of a  component to determining which performs  better. In our case, it was instrumental in  fine-tuning our choice of smart sensors.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88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zh-CN" sz="1400" u="none" cap="none" strike="noStrike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Testing Parameters</a:t>
            </a:r>
            <a:r>
              <a:rPr b="0" i="1" lang="zh-CN" sz="1400" u="none" cap="none" strike="noStrike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0" i="0" lang="zh-CN" sz="1400" u="none" cap="none" strike="noStrike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We conducted A/B  testing across multiple parameters,  including accuracy, response time, power  consumption, and adaptability to different  environmental conditions.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107722"/>
              </a:lnSpc>
              <a:spcBef>
                <a:spcPts val="0"/>
              </a:spcBef>
              <a:spcAft>
                <a:spcPts val="0"/>
              </a:spcAft>
              <a:buClr>
                <a:srgbClr val="0D2841"/>
              </a:buClr>
              <a:buSzPts val="1400"/>
              <a:buFont typeface="Arial"/>
              <a:buChar char="•"/>
            </a:pPr>
            <a:r>
              <a:rPr b="0" i="1" lang="zh-CN" sz="1400" u="none" cap="none" strike="noStrike">
                <a:solidFill>
                  <a:srgbClr val="0D2841"/>
                </a:solidFill>
                <a:latin typeface="Calibri"/>
                <a:ea typeface="Calibri"/>
                <a:cs typeface="Calibri"/>
                <a:sym typeface="Calibri"/>
              </a:rPr>
              <a:t>PIR vs. Ultrasonic vs. Laser vs. Microwave  vs. mmWave Radar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49" name="Google Shape;4049;p601"/>
          <p:cNvGrpSpPr/>
          <p:nvPr/>
        </p:nvGrpSpPr>
        <p:grpSpPr>
          <a:xfrm>
            <a:off x="7749539" y="3529583"/>
            <a:ext cx="1394460" cy="1613915"/>
            <a:chOff x="10332719" y="4706111"/>
            <a:chExt cx="1859280" cy="2151887"/>
          </a:xfrm>
        </p:grpSpPr>
        <p:pic>
          <p:nvPicPr>
            <p:cNvPr id="4050" name="Google Shape;4050;p60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332719" y="4706111"/>
              <a:ext cx="1856231" cy="21518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51" name="Google Shape;4051;p60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500359" y="4718303"/>
              <a:ext cx="1691640" cy="2139695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4052" name="Google Shape;4052;p601"/>
          <p:cNvGraphicFramePr/>
          <p:nvPr/>
        </p:nvGraphicFramePr>
        <p:xfrm>
          <a:off x="3929063" y="176042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{8AB5428F-5FE4-4927-8700-9A6C7ECE20A4}</a:tableStyleId>
              </a:tblPr>
              <a:tblGrid>
                <a:gridCol w="1056800"/>
                <a:gridCol w="1084875"/>
                <a:gridCol w="1016775"/>
                <a:gridCol w="1192525"/>
              </a:tblGrid>
              <a:tr h="429075">
                <a:tc>
                  <a:txBody>
                    <a:bodyPr/>
                    <a:lstStyle/>
                    <a:p>
                      <a:pPr indent="0" lvl="0" marL="63500" marR="381000" rtl="0" algn="l">
                        <a:lnSpc>
                          <a:spcPct val="1071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Sensing  Technology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0950" marB="0" marR="0" marL="0">
                    <a:solidFill>
                      <a:srgbClr val="155F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495300" rtl="0" algn="l">
                        <a:lnSpc>
                          <a:spcPct val="1071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Detection  Principle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0950" marB="0" marR="0" marL="0">
                    <a:solidFill>
                      <a:srgbClr val="155F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Frequency Range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25" marB="0" marR="0" marL="0">
                    <a:solidFill>
                      <a:srgbClr val="155F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Applications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25" marB="0" marR="0" marL="0">
                    <a:solidFill>
                      <a:srgbClr val="155F82"/>
                    </a:solidFill>
                  </a:tcPr>
                </a:tc>
              </a:tr>
              <a:tr h="531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3048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Laser Distance  Sensor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350" marB="0" marR="0" marL="0"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1524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Measures distance  using laser light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350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Optical spectrum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508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Precision distance  measurement, robotics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350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AFAFA"/>
                    </a:solidFill>
                  </a:tcPr>
                </a:tc>
              </a:tr>
              <a:tr h="550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4064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Ultrasonic  Rangefinder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80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1524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Measures distance  using sound waves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80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 kHz to 200 kHz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2794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Proximity sensing,  object detection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800" marB="0" marR="0" marL="0"/>
                </a:tc>
              </a:tr>
              <a:tr h="39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mmWave Radar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Uses millimeter-wave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frequencies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857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Above 30 GHz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Automotive radar,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industrial sensing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8575" marB="0" marR="0" marL="0"/>
                </a:tc>
              </a:tr>
              <a:tr h="375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Microwave Radar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775" marB="0" marR="0" marL="0"/>
                </a:tc>
                <a:tc>
                  <a:txBody>
                    <a:bodyPr/>
                    <a:lstStyle/>
                    <a:p>
                      <a:pPr indent="0" lvl="0" marL="63500" marR="2667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Uses microwave  frequencies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952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Below 30 GHz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775" marB="0" marR="0" marL="0"/>
                </a:tc>
                <a:tc>
                  <a:txBody>
                    <a:bodyPr/>
                    <a:lstStyle/>
                    <a:p>
                      <a:pPr indent="0" lvl="0" marL="63500" marR="254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Security systems, traffic  monitoring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9525" marB="0" marR="0" marL="0"/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PIR Sensor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215900" rtl="0" algn="l">
                        <a:lnSpc>
                          <a:spcPct val="1067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Detects infrared  radiation emitted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300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Infrared spectrum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3500" marR="317500" rtl="0" algn="l">
                        <a:lnSpc>
                          <a:spcPct val="107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zh-CN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Motion-activated  lighting, security  systems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36675" marB="0" marR="0" marL="0">
                    <a:lnL cap="flat" cmpd="sng" w="9525">
                      <a:solidFill>
                        <a:srgbClr val="4040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AFAFA"/>
                    </a:solidFill>
                  </a:tcPr>
                </a:tc>
              </a:tr>
            </a:tbl>
          </a:graphicData>
        </a:graphic>
      </p:graphicFrame>
      <p:grpSp>
        <p:nvGrpSpPr>
          <p:cNvPr id="4053" name="Google Shape;4053;p601"/>
          <p:cNvGrpSpPr/>
          <p:nvPr/>
        </p:nvGrpSpPr>
        <p:grpSpPr>
          <a:xfrm>
            <a:off x="3929063" y="2720768"/>
            <a:ext cx="4350544" cy="1323022"/>
            <a:chOff x="5238750" y="3627691"/>
            <a:chExt cx="5800725" cy="1764029"/>
          </a:xfrm>
        </p:grpSpPr>
        <p:sp>
          <p:nvSpPr>
            <p:cNvPr id="4054" name="Google Shape;4054;p601"/>
            <p:cNvSpPr/>
            <p:nvPr/>
          </p:nvSpPr>
          <p:spPr>
            <a:xfrm>
              <a:off x="5238750" y="3627691"/>
              <a:ext cx="5800725" cy="1764029"/>
            </a:xfrm>
            <a:custGeom>
              <a:rect b="b" l="l" r="r" t="t"/>
              <a:pathLst>
                <a:path extrusionOk="0" h="1764029" w="5800725">
                  <a:moveTo>
                    <a:pt x="4210939" y="1235989"/>
                  </a:moveTo>
                  <a:lnTo>
                    <a:pt x="2855595" y="1235989"/>
                  </a:lnTo>
                  <a:lnTo>
                    <a:pt x="1409065" y="1235989"/>
                  </a:lnTo>
                  <a:lnTo>
                    <a:pt x="0" y="1235989"/>
                  </a:lnTo>
                  <a:lnTo>
                    <a:pt x="0" y="1763585"/>
                  </a:lnTo>
                  <a:lnTo>
                    <a:pt x="1409065" y="1763585"/>
                  </a:lnTo>
                  <a:lnTo>
                    <a:pt x="2855595" y="1763585"/>
                  </a:lnTo>
                  <a:lnTo>
                    <a:pt x="4210939" y="1763585"/>
                  </a:lnTo>
                  <a:lnTo>
                    <a:pt x="4210939" y="1235989"/>
                  </a:lnTo>
                  <a:close/>
                </a:path>
                <a:path extrusionOk="0" h="1764029" w="5800725">
                  <a:moveTo>
                    <a:pt x="4210939" y="0"/>
                  </a:moveTo>
                  <a:lnTo>
                    <a:pt x="2855595" y="0"/>
                  </a:lnTo>
                  <a:lnTo>
                    <a:pt x="1409065" y="0"/>
                  </a:lnTo>
                  <a:lnTo>
                    <a:pt x="0" y="0"/>
                  </a:lnTo>
                  <a:lnTo>
                    <a:pt x="0" y="708342"/>
                  </a:lnTo>
                  <a:lnTo>
                    <a:pt x="1409065" y="708342"/>
                  </a:lnTo>
                  <a:lnTo>
                    <a:pt x="2855595" y="708342"/>
                  </a:lnTo>
                  <a:lnTo>
                    <a:pt x="4210939" y="708342"/>
                  </a:lnTo>
                  <a:lnTo>
                    <a:pt x="4210939" y="0"/>
                  </a:lnTo>
                  <a:close/>
                </a:path>
                <a:path extrusionOk="0" h="1764029" w="5800725">
                  <a:moveTo>
                    <a:pt x="5800598" y="1235989"/>
                  </a:moveTo>
                  <a:lnTo>
                    <a:pt x="4211066" y="1235989"/>
                  </a:lnTo>
                  <a:lnTo>
                    <a:pt x="4211066" y="1763585"/>
                  </a:lnTo>
                  <a:lnTo>
                    <a:pt x="5800598" y="1763585"/>
                  </a:lnTo>
                  <a:lnTo>
                    <a:pt x="5800598" y="1235989"/>
                  </a:lnTo>
                  <a:close/>
                </a:path>
                <a:path extrusionOk="0" h="1764029" w="5800725">
                  <a:moveTo>
                    <a:pt x="5800598" y="0"/>
                  </a:moveTo>
                  <a:lnTo>
                    <a:pt x="4211066" y="0"/>
                  </a:lnTo>
                  <a:lnTo>
                    <a:pt x="4211066" y="708342"/>
                  </a:lnTo>
                  <a:lnTo>
                    <a:pt x="5800598" y="708342"/>
                  </a:lnTo>
                  <a:lnTo>
                    <a:pt x="5800598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601"/>
            <p:cNvSpPr/>
            <p:nvPr/>
          </p:nvSpPr>
          <p:spPr>
            <a:xfrm>
              <a:off x="6647814" y="4336033"/>
              <a:ext cx="2802254" cy="527685"/>
            </a:xfrm>
            <a:custGeom>
              <a:rect b="b" l="l" r="r" t="t"/>
              <a:pathLst>
                <a:path extrusionOk="0" h="527685" w="2802254">
                  <a:moveTo>
                    <a:pt x="0" y="0"/>
                  </a:moveTo>
                  <a:lnTo>
                    <a:pt x="0" y="527558"/>
                  </a:lnTo>
                </a:path>
                <a:path extrusionOk="0" h="527685" w="2802254">
                  <a:moveTo>
                    <a:pt x="1446529" y="267970"/>
                  </a:moveTo>
                  <a:lnTo>
                    <a:pt x="1446529" y="527558"/>
                  </a:lnTo>
                </a:path>
                <a:path extrusionOk="0" h="527685" w="2802254">
                  <a:moveTo>
                    <a:pt x="1446529" y="0"/>
                  </a:moveTo>
                  <a:lnTo>
                    <a:pt x="1446529" y="82042"/>
                  </a:lnTo>
                </a:path>
                <a:path extrusionOk="0" h="527685" w="2802254">
                  <a:moveTo>
                    <a:pt x="2802001" y="0"/>
                  </a:moveTo>
                  <a:lnTo>
                    <a:pt x="2802001" y="527558"/>
                  </a:lnTo>
                </a:path>
              </a:pathLst>
            </a:custGeom>
            <a:noFill/>
            <a:ln cap="flat" cmpd="sng" w="9525">
              <a:solidFill>
                <a:srgbClr val="4040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601"/>
            <p:cNvSpPr/>
            <p:nvPr/>
          </p:nvSpPr>
          <p:spPr>
            <a:xfrm>
              <a:off x="5320538" y="4418075"/>
              <a:ext cx="5363209" cy="381635"/>
            </a:xfrm>
            <a:custGeom>
              <a:rect b="b" l="l" r="r" t="t"/>
              <a:pathLst>
                <a:path extrusionOk="0" h="381635" w="5363209">
                  <a:moveTo>
                    <a:pt x="633971" y="195719"/>
                  </a:moveTo>
                  <a:lnTo>
                    <a:pt x="603504" y="195719"/>
                  </a:lnTo>
                  <a:lnTo>
                    <a:pt x="0" y="195719"/>
                  </a:lnTo>
                  <a:lnTo>
                    <a:pt x="0" y="381635"/>
                  </a:lnTo>
                  <a:lnTo>
                    <a:pt x="603504" y="381635"/>
                  </a:lnTo>
                  <a:lnTo>
                    <a:pt x="633971" y="381635"/>
                  </a:lnTo>
                  <a:lnTo>
                    <a:pt x="633971" y="195719"/>
                  </a:lnTo>
                  <a:close/>
                </a:path>
                <a:path extrusionOk="0" h="381635" w="5363209">
                  <a:moveTo>
                    <a:pt x="1008888" y="195719"/>
                  </a:moveTo>
                  <a:lnTo>
                    <a:pt x="633984" y="195719"/>
                  </a:lnTo>
                  <a:lnTo>
                    <a:pt x="633984" y="381635"/>
                  </a:lnTo>
                  <a:lnTo>
                    <a:pt x="1008888" y="381635"/>
                  </a:lnTo>
                  <a:lnTo>
                    <a:pt x="1008888" y="195719"/>
                  </a:lnTo>
                  <a:close/>
                </a:path>
                <a:path extrusionOk="0" h="381635" w="5363209">
                  <a:moveTo>
                    <a:pt x="2128266" y="195072"/>
                  </a:moveTo>
                  <a:lnTo>
                    <a:pt x="1408938" y="195072"/>
                  </a:lnTo>
                  <a:lnTo>
                    <a:pt x="1408938" y="381000"/>
                  </a:lnTo>
                  <a:lnTo>
                    <a:pt x="2128266" y="381000"/>
                  </a:lnTo>
                  <a:lnTo>
                    <a:pt x="2128266" y="195072"/>
                  </a:lnTo>
                  <a:close/>
                </a:path>
                <a:path extrusionOk="0" h="381635" w="5363209">
                  <a:moveTo>
                    <a:pt x="2777490" y="0"/>
                  </a:moveTo>
                  <a:lnTo>
                    <a:pt x="2414778" y="0"/>
                  </a:lnTo>
                  <a:lnTo>
                    <a:pt x="2369058" y="0"/>
                  </a:lnTo>
                  <a:lnTo>
                    <a:pt x="1408938" y="0"/>
                  </a:lnTo>
                  <a:lnTo>
                    <a:pt x="1408938" y="185928"/>
                  </a:lnTo>
                  <a:lnTo>
                    <a:pt x="2369058" y="185928"/>
                  </a:lnTo>
                  <a:lnTo>
                    <a:pt x="2414778" y="185928"/>
                  </a:lnTo>
                  <a:lnTo>
                    <a:pt x="2777490" y="185928"/>
                  </a:lnTo>
                  <a:lnTo>
                    <a:pt x="2777490" y="0"/>
                  </a:lnTo>
                  <a:close/>
                </a:path>
                <a:path extrusionOk="0" h="381635" w="5363209">
                  <a:moveTo>
                    <a:pt x="3724148" y="195719"/>
                  </a:moveTo>
                  <a:lnTo>
                    <a:pt x="2855468" y="195719"/>
                  </a:lnTo>
                  <a:lnTo>
                    <a:pt x="2855468" y="381635"/>
                  </a:lnTo>
                  <a:lnTo>
                    <a:pt x="3724148" y="381635"/>
                  </a:lnTo>
                  <a:lnTo>
                    <a:pt x="3724148" y="195719"/>
                  </a:lnTo>
                  <a:close/>
                </a:path>
                <a:path extrusionOk="0" h="381635" w="5363209">
                  <a:moveTo>
                    <a:pt x="5286883" y="195072"/>
                  </a:moveTo>
                  <a:lnTo>
                    <a:pt x="4210939" y="195072"/>
                  </a:lnTo>
                  <a:lnTo>
                    <a:pt x="4210939" y="381000"/>
                  </a:lnTo>
                  <a:lnTo>
                    <a:pt x="5286883" y="381000"/>
                  </a:lnTo>
                  <a:lnTo>
                    <a:pt x="5286883" y="195072"/>
                  </a:lnTo>
                  <a:close/>
                </a:path>
                <a:path extrusionOk="0" h="381635" w="5363209">
                  <a:moveTo>
                    <a:pt x="5363083" y="0"/>
                  </a:moveTo>
                  <a:lnTo>
                    <a:pt x="4210939" y="0"/>
                  </a:lnTo>
                  <a:lnTo>
                    <a:pt x="4210939" y="185928"/>
                  </a:lnTo>
                  <a:lnTo>
                    <a:pt x="5363083" y="185928"/>
                  </a:lnTo>
                  <a:lnTo>
                    <a:pt x="5363083" y="0"/>
                  </a:ln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